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7" r:id="rId5"/>
    <p:sldId id="260" r:id="rId6"/>
    <p:sldId id="261"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31EAC3-688B-9D70-5572-6DED634CFF43}" v="1" dt="2021-08-17T16:17:08.7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1" d="100"/>
          <a:sy n="91" d="100"/>
        </p:scale>
        <p:origin x="1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a Berry" userId="S::jberry@cambridge.org::8f119c11-7556-4f3e-a6b3-59e5dab3d1a3" providerId="AD" clId="Web-{BA31EAC3-688B-9D70-5572-6DED634CFF43}"/>
    <pc:docChg chg="delSld">
      <pc:chgData name="Joanna Berry" userId="S::jberry@cambridge.org::8f119c11-7556-4f3e-a6b3-59e5dab3d1a3" providerId="AD" clId="Web-{BA31EAC3-688B-9D70-5572-6DED634CFF43}" dt="2021-08-17T16:17:08.707" v="0"/>
      <pc:docMkLst>
        <pc:docMk/>
      </pc:docMkLst>
      <pc:sldChg chg="del">
        <pc:chgData name="Joanna Berry" userId="S::jberry@cambridge.org::8f119c11-7556-4f3e-a6b3-59e5dab3d1a3" providerId="AD" clId="Web-{BA31EAC3-688B-9D70-5572-6DED634CFF43}" dt="2021-08-17T16:17:08.707" v="0"/>
        <pc:sldMkLst>
          <pc:docMk/>
          <pc:sldMk cId="812855664" sldId="26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FE1DC4-B745-49CD-B778-97A16B459415}" type="datetimeFigureOut">
              <a:rPr lang="en-GB" smtClean="0"/>
              <a:t>17/08/2021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336557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FE1DC4-B745-49CD-B778-97A16B459415}" type="datetimeFigureOut">
              <a:rPr lang="en-GB" smtClean="0"/>
              <a:t>17/08/2021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823321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FE1DC4-B745-49CD-B778-97A16B459415}" type="datetimeFigureOut">
              <a:rPr lang="en-GB" smtClean="0"/>
              <a:t>17/08/2021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27291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FE1DC4-B745-49CD-B778-97A16B459415}" type="datetimeFigureOut">
              <a:rPr lang="en-GB" smtClean="0"/>
              <a:t>17/08/2021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92207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FE1DC4-B745-49CD-B778-97A16B459415}" type="datetimeFigureOut">
              <a:rPr lang="en-GB" smtClean="0"/>
              <a:t>17/08/2021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45278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FE1DC4-B745-49CD-B778-97A16B459415}" type="datetimeFigureOut">
              <a:rPr lang="en-GB" smtClean="0"/>
              <a:t>17/08/2021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372507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7FE1DC4-B745-49CD-B778-97A16B459415}" type="datetimeFigureOut">
              <a:rPr lang="en-GB" smtClean="0"/>
              <a:t>17/08/2021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98958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FE1DC4-B745-49CD-B778-97A16B459415}" type="datetimeFigureOut">
              <a:rPr lang="en-GB" smtClean="0"/>
              <a:t>17/08/2021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91198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E1DC4-B745-49CD-B778-97A16B459415}" type="datetimeFigureOut">
              <a:rPr lang="en-GB" smtClean="0"/>
              <a:t>17/08/2021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769534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FE1DC4-B745-49CD-B778-97A16B459415}" type="datetimeFigureOut">
              <a:rPr lang="en-GB" smtClean="0"/>
              <a:t>17/08/2021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2691094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FE1DC4-B745-49CD-B778-97A16B459415}" type="datetimeFigureOut">
              <a:rPr lang="en-GB" smtClean="0"/>
              <a:t>17/08/2021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0C6D53-AD1C-4434-8624-A5D021C58C64}" type="slidenum">
              <a:rPr lang="en-GB" smtClean="0"/>
              <a:t>‹#›</a:t>
            </a:fld>
            <a:endParaRPr lang="en-GB"/>
          </a:p>
        </p:txBody>
      </p:sp>
    </p:spTree>
    <p:extLst>
      <p:ext uri="{BB962C8B-B14F-4D97-AF65-F5344CB8AC3E}">
        <p14:creationId xmlns:p14="http://schemas.microsoft.com/office/powerpoint/2010/main" val="1858205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E1DC4-B745-49CD-B778-97A16B459415}" type="datetimeFigureOut">
              <a:rPr lang="en-GB" smtClean="0"/>
              <a:t>17/08/2021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C6D53-AD1C-4434-8624-A5D021C58C64}" type="slidenum">
              <a:rPr lang="en-GB" smtClean="0"/>
              <a:t>‹#›</a:t>
            </a:fld>
            <a:endParaRPr lang="en-GB"/>
          </a:p>
        </p:txBody>
      </p:sp>
    </p:spTree>
    <p:extLst>
      <p:ext uri="{BB962C8B-B14F-4D97-AF65-F5344CB8AC3E}">
        <p14:creationId xmlns:p14="http://schemas.microsoft.com/office/powerpoint/2010/main" val="2066474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cambridge.org/core/register/highereducation?ref=https://www.cambridge.org/highereducation/login" TargetMode="External"/><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hyperlink" Target="http://www.cambridge.org/about-us/legal-notices/privacy-notice" TargetMode="External"/><Relationship Id="rId5" Type="http://schemas.openxmlformats.org/officeDocument/2006/relationships/hyperlink" Target="https://www.cambridge.org/highereducation/services/students/faq" TargetMode="External"/><Relationship Id="rId4" Type="http://schemas.openxmlformats.org/officeDocument/2006/relationships/hyperlink" Target="https://www.cambridge.org/highereducation/services/students/offline-bookshel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piral-download.s3-eu-west-1.amazonaws.com/Spiral.exe" TargetMode="External"/><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hyperlink" Target="https://spiral-download.s3-eu-west-1.amazonaws.com/Spiral.pk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5540"/>
            <a:ext cx="12212320" cy="6782460"/>
          </a:xfrm>
          <a:prstGeom prst="rect">
            <a:avLst/>
          </a:prstGeom>
        </p:spPr>
      </p:pic>
      <p:sp>
        <p:nvSpPr>
          <p:cNvPr id="8" name="Rectangle 7"/>
          <p:cNvSpPr/>
          <p:nvPr/>
        </p:nvSpPr>
        <p:spPr>
          <a:xfrm>
            <a:off x="5088984" y="1394011"/>
            <a:ext cx="6096000" cy="2539157"/>
          </a:xfrm>
          <a:prstGeom prst="rect">
            <a:avLst/>
          </a:prstGeom>
        </p:spPr>
        <p:txBody>
          <a:bodyPr>
            <a:spAutoFit/>
          </a:bodyPr>
          <a:lstStyle/>
          <a:p>
            <a:pPr algn="ctr">
              <a:spcBef>
                <a:spcPct val="50000"/>
              </a:spcBef>
            </a:pPr>
            <a:r>
              <a:rPr lang="en-GB" altLang="en-US" sz="2400" b="1" dirty="0">
                <a:latin typeface="Arial" panose="020B0604020202020204" pitchFamily="34" charset="0"/>
              </a:rPr>
              <a:t>Law and Administration</a:t>
            </a:r>
          </a:p>
          <a:p>
            <a:pPr algn="ctr">
              <a:spcBef>
                <a:spcPct val="50000"/>
              </a:spcBef>
            </a:pPr>
            <a:r>
              <a:rPr lang="en-GB" altLang="en-US" sz="2400" b="1" dirty="0">
                <a:latin typeface="Arial" panose="020B0604020202020204" pitchFamily="34" charset="0"/>
              </a:rPr>
              <a:t>4</a:t>
            </a:r>
            <a:r>
              <a:rPr lang="en-GB" altLang="en-US" sz="2400" b="1" baseline="30000" dirty="0">
                <a:latin typeface="Arial" panose="020B0604020202020204" pitchFamily="34" charset="0"/>
              </a:rPr>
              <a:t>th</a:t>
            </a:r>
            <a:r>
              <a:rPr lang="en-GB" altLang="en-US" sz="2400" b="1" dirty="0">
                <a:latin typeface="Arial" panose="020B0604020202020204" pitchFamily="34" charset="0"/>
              </a:rPr>
              <a:t> Edition</a:t>
            </a:r>
          </a:p>
          <a:p>
            <a:pPr algn="ctr">
              <a:spcBef>
                <a:spcPct val="50000"/>
              </a:spcBef>
            </a:pPr>
            <a:endParaRPr lang="en-GB" altLang="en-US" dirty="0">
              <a:latin typeface="Arial" panose="020B0604020202020204" pitchFamily="34" charset="0"/>
            </a:endParaRPr>
          </a:p>
          <a:p>
            <a:pPr algn="ctr">
              <a:spcBef>
                <a:spcPct val="50000"/>
              </a:spcBef>
            </a:pPr>
            <a:r>
              <a:rPr lang="en-GB" altLang="en-US" dirty="0">
                <a:latin typeface="Arial" panose="020B0604020202020204" pitchFamily="34" charset="0"/>
              </a:rPr>
              <a:t>By Carol Harlow, </a:t>
            </a:r>
            <a:r>
              <a:rPr lang="en-GB" altLang="en-US" i="1" dirty="0">
                <a:latin typeface="Arial" panose="020B0604020202020204" pitchFamily="34" charset="0"/>
              </a:rPr>
              <a:t>London School of Economics and Political Science</a:t>
            </a:r>
          </a:p>
          <a:p>
            <a:pPr algn="ctr">
              <a:spcBef>
                <a:spcPct val="50000"/>
              </a:spcBef>
            </a:pPr>
            <a:r>
              <a:rPr lang="en-GB" altLang="en-US" dirty="0">
                <a:latin typeface="Arial" panose="020B0604020202020204" pitchFamily="34" charset="0"/>
              </a:rPr>
              <a:t>Richard Rawlings, </a:t>
            </a:r>
            <a:r>
              <a:rPr lang="en-GB" altLang="en-US" i="1" dirty="0">
                <a:latin typeface="Arial" panose="020B0604020202020204" pitchFamily="34" charset="0"/>
              </a:rPr>
              <a:t>University College London</a:t>
            </a:r>
          </a:p>
        </p:txBody>
      </p:sp>
      <p:sp>
        <p:nvSpPr>
          <p:cNvPr id="9" name="Rectangle 8"/>
          <p:cNvSpPr/>
          <p:nvPr/>
        </p:nvSpPr>
        <p:spPr>
          <a:xfrm>
            <a:off x="5067300" y="501459"/>
            <a:ext cx="6096000" cy="892552"/>
          </a:xfrm>
          <a:prstGeom prst="rect">
            <a:avLst/>
          </a:prstGeom>
        </p:spPr>
        <p:txBody>
          <a:bodyPr>
            <a:spAutoFit/>
          </a:bodyPr>
          <a:lstStyle/>
          <a:p>
            <a:pPr algn="ctr"/>
            <a:r>
              <a:rPr lang="en-GB" altLang="en-US" sz="2800" b="1" dirty="0"/>
              <a:t>[Core Text]:</a:t>
            </a:r>
            <a:br>
              <a:rPr lang="en-GB" altLang="en-US" sz="2800" b="1" dirty="0"/>
            </a:br>
            <a:r>
              <a:rPr lang="en-GB" altLang="en-US" sz="2400" dirty="0"/>
              <a:t>[COURSE NUMBER]: [COURSE NAME]</a:t>
            </a:r>
            <a:endParaRPr lang="en-GB" sz="2400" dirty="0"/>
          </a:p>
        </p:txBody>
      </p:sp>
      <p:sp>
        <p:nvSpPr>
          <p:cNvPr id="10" name="TextBox 2"/>
          <p:cNvSpPr txBox="1">
            <a:spLocks noChangeArrowheads="1"/>
          </p:cNvSpPr>
          <p:nvPr/>
        </p:nvSpPr>
        <p:spPr bwMode="auto">
          <a:xfrm>
            <a:off x="5348378" y="4572000"/>
            <a:ext cx="571931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bg1"/>
                </a:solidFill>
                <a:latin typeface="Frutiger LT Std 45 Light" panose="020B0402020204020204" pitchFamily="34" charset="0"/>
              </a:defRPr>
            </a:lvl1pPr>
            <a:lvl2pPr marL="742950" indent="-285750" eaLnBrk="0" hangingPunct="0">
              <a:defRPr sz="2800">
                <a:solidFill>
                  <a:schemeClr val="bg1"/>
                </a:solidFill>
                <a:latin typeface="Frutiger LT Std 45 Light" panose="020B0402020204020204" pitchFamily="34" charset="0"/>
              </a:defRPr>
            </a:lvl2pPr>
            <a:lvl3pPr marL="1143000" indent="-228600" eaLnBrk="0" hangingPunct="0">
              <a:defRPr sz="2800">
                <a:solidFill>
                  <a:schemeClr val="bg1"/>
                </a:solidFill>
                <a:latin typeface="Frutiger LT Std 45 Light" panose="020B0402020204020204" pitchFamily="34" charset="0"/>
              </a:defRPr>
            </a:lvl3pPr>
            <a:lvl4pPr marL="1600200" indent="-228600" eaLnBrk="0" hangingPunct="0">
              <a:defRPr sz="2800">
                <a:solidFill>
                  <a:schemeClr val="bg1"/>
                </a:solidFill>
                <a:latin typeface="Frutiger LT Std 45 Light" panose="020B0402020204020204" pitchFamily="34" charset="0"/>
              </a:defRPr>
            </a:lvl4pPr>
            <a:lvl5pPr marL="2057400" indent="-228600" eaLnBrk="0" hangingPunct="0">
              <a:defRPr sz="2800">
                <a:solidFill>
                  <a:schemeClr val="bg1"/>
                </a:solidFill>
                <a:latin typeface="Frutiger LT Std 45 Light" panose="020B0402020204020204" pitchFamily="34" charset="0"/>
              </a:defRPr>
            </a:lvl5pPr>
            <a:lvl6pPr marL="2514600" indent="-228600" eaLnBrk="0" fontAlgn="base" hangingPunct="0">
              <a:spcBef>
                <a:spcPct val="20000"/>
              </a:spcBef>
              <a:spcAft>
                <a:spcPct val="0"/>
              </a:spcAft>
              <a:buSzPct val="100000"/>
              <a:buFont typeface="Times" panose="02020603050405020304" pitchFamily="18" charset="0"/>
              <a:defRPr sz="2800">
                <a:solidFill>
                  <a:schemeClr val="bg1"/>
                </a:solidFill>
                <a:latin typeface="Frutiger LT Std 45 Light" panose="020B0402020204020204" pitchFamily="34" charset="0"/>
              </a:defRPr>
            </a:lvl6pPr>
            <a:lvl7pPr marL="2971800" indent="-228600" eaLnBrk="0" fontAlgn="base" hangingPunct="0">
              <a:spcBef>
                <a:spcPct val="20000"/>
              </a:spcBef>
              <a:spcAft>
                <a:spcPct val="0"/>
              </a:spcAft>
              <a:buSzPct val="100000"/>
              <a:buFont typeface="Times" panose="02020603050405020304" pitchFamily="18" charset="0"/>
              <a:defRPr sz="2800">
                <a:solidFill>
                  <a:schemeClr val="bg1"/>
                </a:solidFill>
                <a:latin typeface="Frutiger LT Std 45 Light" panose="020B0402020204020204" pitchFamily="34" charset="0"/>
              </a:defRPr>
            </a:lvl7pPr>
            <a:lvl8pPr marL="3429000" indent="-228600" eaLnBrk="0" fontAlgn="base" hangingPunct="0">
              <a:spcBef>
                <a:spcPct val="20000"/>
              </a:spcBef>
              <a:spcAft>
                <a:spcPct val="0"/>
              </a:spcAft>
              <a:buSzPct val="100000"/>
              <a:buFont typeface="Times" panose="02020603050405020304" pitchFamily="18" charset="0"/>
              <a:defRPr sz="2800">
                <a:solidFill>
                  <a:schemeClr val="bg1"/>
                </a:solidFill>
                <a:latin typeface="Frutiger LT Std 45 Light" panose="020B0402020204020204" pitchFamily="34" charset="0"/>
              </a:defRPr>
            </a:lvl8pPr>
            <a:lvl9pPr marL="3886200" indent="-228600" eaLnBrk="0" fontAlgn="base" hangingPunct="0">
              <a:spcBef>
                <a:spcPct val="20000"/>
              </a:spcBef>
              <a:spcAft>
                <a:spcPct val="0"/>
              </a:spcAft>
              <a:buSzPct val="100000"/>
              <a:buFont typeface="Times" panose="02020603050405020304" pitchFamily="18" charset="0"/>
              <a:defRPr sz="2800">
                <a:solidFill>
                  <a:schemeClr val="bg1"/>
                </a:solidFill>
                <a:latin typeface="Frutiger LT Std 45 Light" panose="020B0402020204020204" pitchFamily="34" charset="0"/>
              </a:defRPr>
            </a:lvl9pPr>
          </a:lstStyle>
          <a:p>
            <a:pPr eaLnBrk="1" hangingPunct="1"/>
            <a:r>
              <a:rPr lang="en-GB" altLang="en-US" sz="2000" dirty="0">
                <a:solidFill>
                  <a:schemeClr val="tx1"/>
                </a:solidFill>
              </a:rPr>
              <a:t>Available from </a:t>
            </a:r>
            <a:r>
              <a:rPr lang="en-GB" altLang="en-US" sz="2000" b="1" dirty="0">
                <a:solidFill>
                  <a:schemeClr val="tx1"/>
                </a:solidFill>
              </a:rPr>
              <a:t>[College Bookstore] </a:t>
            </a:r>
            <a:r>
              <a:rPr lang="en-GB" altLang="en-US" sz="2000" dirty="0">
                <a:solidFill>
                  <a:schemeClr val="tx1"/>
                </a:solidFill>
              </a:rPr>
              <a:t>or </a:t>
            </a:r>
            <a:r>
              <a:rPr lang="en-GB" altLang="en-US" sz="1800" b="1" dirty="0">
                <a:solidFill>
                  <a:schemeClr val="tx1"/>
                </a:solidFill>
              </a:rPr>
              <a:t>www.cambridge.org/highereducation/isbn/9781316604373</a:t>
            </a:r>
            <a:endParaRPr lang="en-GB" altLang="en-US" sz="2000" b="1" dirty="0">
              <a:solidFill>
                <a:schemeClr val="accent2"/>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291" y="655609"/>
            <a:ext cx="3299950" cy="4572000"/>
          </a:xfrm>
          <a:prstGeom prst="rect">
            <a:avLst/>
          </a:prstGeom>
        </p:spPr>
      </p:pic>
    </p:spTree>
    <p:extLst>
      <p:ext uri="{BB962C8B-B14F-4D97-AF65-F5344CB8AC3E}">
        <p14:creationId xmlns:p14="http://schemas.microsoft.com/office/powerpoint/2010/main" val="3536061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620"/>
            <a:ext cx="12231984" cy="6793380"/>
          </a:xfrm>
          <a:prstGeom prst="rect">
            <a:avLst/>
          </a:prstGeom>
        </p:spPr>
      </p:pic>
      <p:sp>
        <p:nvSpPr>
          <p:cNvPr id="5" name="Rectangle 4"/>
          <p:cNvSpPr/>
          <p:nvPr/>
        </p:nvSpPr>
        <p:spPr>
          <a:xfrm>
            <a:off x="996214" y="1764417"/>
            <a:ext cx="10239555" cy="3785652"/>
          </a:xfrm>
          <a:prstGeom prst="rect">
            <a:avLst/>
          </a:prstGeom>
        </p:spPr>
        <p:txBody>
          <a:bodyPr wrap="square">
            <a:spAutoFit/>
          </a:bodyPr>
          <a:lstStyle/>
          <a:p>
            <a:pPr>
              <a:buNone/>
            </a:pPr>
            <a:r>
              <a:rPr lang="en-GB" sz="2400" dirty="0"/>
              <a:t>Law and Administration takes a contextual approach to administrative law, setting law and legal rules in the context of the social, political and economic forces that shape the law, and of the complex constitutional framework in which contemporary administrative law operates. This book contains a full account of judicial review, the traditional heartland of administrative law, and adds to this by taking into account the concerns of government, officials and agencies who operate and shape the law. It also looks at the possible future of administrative law in an increasingly automated and digitalised world. A fully revised and updated new edition, this book includes new case studies of regulatory agencies and government contracting to develop understanding of law in practice.</a:t>
            </a:r>
          </a:p>
        </p:txBody>
      </p:sp>
      <p:sp>
        <p:nvSpPr>
          <p:cNvPr id="6" name="Rectangle 2"/>
          <p:cNvSpPr txBox="1">
            <a:spLocks noChangeArrowheads="1"/>
          </p:cNvSpPr>
          <p:nvPr/>
        </p:nvSpPr>
        <p:spPr>
          <a:xfrm>
            <a:off x="1975791" y="1713706"/>
            <a:ext cx="8280400" cy="5762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altLang="en-US" sz="4400" b="1" dirty="0">
                <a:latin typeface="+mn-lt"/>
              </a:rPr>
              <a:t>What is covered by the text?</a:t>
            </a:r>
            <a:br>
              <a:rPr lang="en-GB" altLang="en-US" sz="4400" dirty="0">
                <a:latin typeface="+mn-lt"/>
              </a:rPr>
            </a:br>
            <a:br>
              <a:rPr lang="en-GB" altLang="en-US" sz="3600" dirty="0"/>
            </a:br>
            <a:endParaRPr lang="en-GB" altLang="en-US" sz="3600" dirty="0"/>
          </a:p>
        </p:txBody>
      </p:sp>
    </p:spTree>
    <p:extLst>
      <p:ext uri="{BB962C8B-B14F-4D97-AF65-F5344CB8AC3E}">
        <p14:creationId xmlns:p14="http://schemas.microsoft.com/office/powerpoint/2010/main" val="2636530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273"/>
            <a:ext cx="12231984" cy="6793380"/>
          </a:xfrm>
          <a:prstGeom prst="rect">
            <a:avLst/>
          </a:prstGeom>
        </p:spPr>
      </p:pic>
      <p:sp>
        <p:nvSpPr>
          <p:cNvPr id="5" name="Rectangle 4"/>
          <p:cNvSpPr/>
          <p:nvPr/>
        </p:nvSpPr>
        <p:spPr>
          <a:xfrm>
            <a:off x="996214" y="1983982"/>
            <a:ext cx="10239555" cy="2308324"/>
          </a:xfrm>
          <a:prstGeom prst="rect">
            <a:avLst/>
          </a:prstGeom>
        </p:spPr>
        <p:txBody>
          <a:bodyPr wrap="square">
            <a:spAutoFit/>
          </a:bodyPr>
          <a:lstStyle/>
          <a:p>
            <a:pPr marL="285750" indent="-285750">
              <a:buFont typeface="Arial" panose="020B0604020202020204" pitchFamily="34" charset="0"/>
              <a:buChar char="•"/>
            </a:pPr>
            <a:r>
              <a:rPr lang="en-GB" altLang="en-US" sz="2400" dirty="0"/>
              <a:t>Students' full understanding encouraged with discussion of the law and its socio-political context</a:t>
            </a:r>
          </a:p>
          <a:p>
            <a:pPr marL="285750" indent="-285750">
              <a:buFont typeface="Arial" panose="020B0604020202020204" pitchFamily="34" charset="0"/>
              <a:buChar char="•"/>
            </a:pPr>
            <a:r>
              <a:rPr lang="en-GB" altLang="en-US" sz="2400" dirty="0"/>
              <a:t>New pedagogy includes student-focused questions, and introductions and conclusions to every chapter</a:t>
            </a:r>
          </a:p>
          <a:p>
            <a:pPr marL="285750" indent="-285750">
              <a:buFont typeface="Arial" panose="020B0604020202020204" pitchFamily="34" charset="0"/>
              <a:buChar char="•"/>
            </a:pPr>
            <a:r>
              <a:rPr lang="en-GB" altLang="en-US" sz="2400" dirty="0"/>
              <a:t>Completely updated to track the changing context of public administration and administrative law and reflect radical changes in the field.</a:t>
            </a:r>
          </a:p>
        </p:txBody>
      </p:sp>
      <p:sp>
        <p:nvSpPr>
          <p:cNvPr id="6" name="Rectangle 5"/>
          <p:cNvSpPr/>
          <p:nvPr/>
        </p:nvSpPr>
        <p:spPr>
          <a:xfrm>
            <a:off x="5018896" y="645567"/>
            <a:ext cx="2194190" cy="769441"/>
          </a:xfrm>
          <a:prstGeom prst="rect">
            <a:avLst/>
          </a:prstGeom>
        </p:spPr>
        <p:txBody>
          <a:bodyPr wrap="none">
            <a:spAutoFit/>
          </a:bodyPr>
          <a:lstStyle/>
          <a:p>
            <a:r>
              <a:rPr lang="en-GB" altLang="en-US" sz="4400" b="1" dirty="0"/>
              <a:t>Features</a:t>
            </a:r>
            <a:endParaRPr lang="en-GB" sz="4400" dirty="0"/>
          </a:p>
        </p:txBody>
      </p:sp>
    </p:spTree>
    <p:extLst>
      <p:ext uri="{BB962C8B-B14F-4D97-AF65-F5344CB8AC3E}">
        <p14:creationId xmlns:p14="http://schemas.microsoft.com/office/powerpoint/2010/main" val="1393552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84" y="64620"/>
            <a:ext cx="12231984" cy="6793380"/>
          </a:xfrm>
          <a:prstGeom prst="rect">
            <a:avLst/>
          </a:prstGeom>
        </p:spPr>
      </p:pic>
      <p:sp>
        <p:nvSpPr>
          <p:cNvPr id="6" name="Rectangle 5"/>
          <p:cNvSpPr/>
          <p:nvPr/>
        </p:nvSpPr>
        <p:spPr>
          <a:xfrm>
            <a:off x="1440655" y="423505"/>
            <a:ext cx="9310690" cy="769441"/>
          </a:xfrm>
          <a:prstGeom prst="rect">
            <a:avLst/>
          </a:prstGeom>
        </p:spPr>
        <p:txBody>
          <a:bodyPr wrap="none">
            <a:spAutoFit/>
          </a:bodyPr>
          <a:lstStyle/>
          <a:p>
            <a:r>
              <a:rPr lang="en-GB" altLang="en-US" sz="4400" b="1" dirty="0"/>
              <a:t>What is the Cambridge Spiral </a:t>
            </a:r>
            <a:r>
              <a:rPr lang="en-GB" altLang="en-US" sz="4400" b="1" dirty="0" err="1"/>
              <a:t>eReader</a:t>
            </a:r>
            <a:r>
              <a:rPr lang="en-GB" altLang="en-US" sz="4400" b="1" dirty="0"/>
              <a:t>?</a:t>
            </a:r>
            <a:endParaRPr lang="en-GB" sz="4400" dirty="0"/>
          </a:p>
        </p:txBody>
      </p:sp>
      <p:sp>
        <p:nvSpPr>
          <p:cNvPr id="7" name="Rectangle 6"/>
          <p:cNvSpPr/>
          <p:nvPr/>
        </p:nvSpPr>
        <p:spPr>
          <a:xfrm>
            <a:off x="1038044" y="1333589"/>
            <a:ext cx="10239555" cy="4893647"/>
          </a:xfrm>
          <a:prstGeom prst="rect">
            <a:avLst/>
          </a:prstGeom>
        </p:spPr>
        <p:txBody>
          <a:bodyPr wrap="square">
            <a:spAutoFit/>
          </a:bodyPr>
          <a:lstStyle/>
          <a:p>
            <a:pPr marL="342900" indent="-342900">
              <a:buFont typeface="Arial" panose="020B0604020202020204" pitchFamily="34" charset="0"/>
              <a:buChar char="•"/>
            </a:pPr>
            <a:r>
              <a:rPr lang="en-GB" altLang="en-US" sz="2400" dirty="0"/>
              <a:t>The </a:t>
            </a:r>
            <a:r>
              <a:rPr lang="en-GB" altLang="en-US" sz="2400" dirty="0" err="1"/>
              <a:t>eReader</a:t>
            </a:r>
            <a:r>
              <a:rPr lang="en-GB" altLang="en-US" sz="2400" dirty="0"/>
              <a:t> app allows students to </a:t>
            </a:r>
            <a:r>
              <a:rPr lang="en-GB" altLang="en-US" sz="2400" b="1" dirty="0"/>
              <a:t>download the textbooks </a:t>
            </a:r>
            <a:r>
              <a:rPr lang="en-GB" altLang="en-US" sz="2400" dirty="0"/>
              <a:t>that they can access via their institution to their own </a:t>
            </a:r>
            <a:r>
              <a:rPr lang="en-GB" altLang="en-US" sz="2400" b="1" dirty="0"/>
              <a:t>offline reading bookshelf</a:t>
            </a:r>
            <a:r>
              <a:rPr lang="en-GB" altLang="en-US" sz="2400" dirty="0"/>
              <a:t>. </a:t>
            </a:r>
          </a:p>
          <a:p>
            <a:pPr marL="342900" indent="-342900">
              <a:buFont typeface="Arial" panose="020B0604020202020204" pitchFamily="34" charset="0"/>
              <a:buChar char="•"/>
            </a:pPr>
            <a:endParaRPr lang="en-GB" altLang="en-US" sz="2400" i="1" dirty="0">
              <a:solidFill>
                <a:srgbClr val="FF0000"/>
              </a:solidFill>
            </a:endParaRPr>
          </a:p>
          <a:p>
            <a:pPr marL="342900" indent="-342900">
              <a:buFont typeface="Arial" panose="020B0604020202020204" pitchFamily="34" charset="0"/>
              <a:buChar char="•"/>
            </a:pPr>
            <a:r>
              <a:rPr lang="en-GB" altLang="en-US" sz="2400" dirty="0"/>
              <a:t>The </a:t>
            </a:r>
            <a:r>
              <a:rPr lang="en-GB" altLang="en-US" sz="2400" dirty="0" err="1"/>
              <a:t>eReader</a:t>
            </a:r>
            <a:r>
              <a:rPr lang="en-GB" altLang="en-US" sz="2400" dirty="0"/>
              <a:t> app allows students </a:t>
            </a:r>
            <a:r>
              <a:rPr lang="en-GB" altLang="en-US" sz="2400" b="1" dirty="0"/>
              <a:t>to highlight, bookmark and make notes </a:t>
            </a:r>
            <a:r>
              <a:rPr lang="en-GB" altLang="en-US" sz="2400" dirty="0"/>
              <a:t>within the online version of the textbook. </a:t>
            </a:r>
          </a:p>
          <a:p>
            <a:endParaRPr lang="en-GB" altLang="en-US" sz="2400" dirty="0"/>
          </a:p>
          <a:p>
            <a:pPr marL="342900" indent="-342900">
              <a:buFont typeface="Arial" panose="020B0604020202020204" pitchFamily="34" charset="0"/>
              <a:buChar char="•"/>
            </a:pPr>
            <a:r>
              <a:rPr lang="en-GB" altLang="en-US" sz="2400" dirty="0"/>
              <a:t>For students with institutional access, they will be able to read the book via their institutional login, but will need a Cambridge Higher Education account to access the full functionality</a:t>
            </a:r>
          </a:p>
          <a:p>
            <a:pPr marL="342900" indent="-342900">
              <a:buFont typeface="Arial" panose="020B0604020202020204" pitchFamily="34" charset="0"/>
              <a:buChar char="•"/>
            </a:pPr>
            <a:endParaRPr lang="en-GB" altLang="en-US" sz="2400" dirty="0"/>
          </a:p>
          <a:p>
            <a:pPr marL="342900" indent="-342900">
              <a:buFont typeface="Arial" panose="020B0604020202020204" pitchFamily="34" charset="0"/>
              <a:buChar char="•"/>
            </a:pPr>
            <a:r>
              <a:rPr lang="en-GB" altLang="en-US" sz="2400" dirty="0"/>
              <a:t>Our </a:t>
            </a:r>
            <a:r>
              <a:rPr lang="en-GB" altLang="en-US" sz="2400" dirty="0" err="1"/>
              <a:t>eTextbooks</a:t>
            </a:r>
            <a:r>
              <a:rPr lang="en-GB" altLang="en-US" sz="2400" dirty="0"/>
              <a:t> are also available for purchase by individuals who would like perpetual access</a:t>
            </a:r>
          </a:p>
          <a:p>
            <a:endParaRPr lang="en-GB" altLang="en-US" sz="2400" dirty="0"/>
          </a:p>
        </p:txBody>
      </p:sp>
    </p:spTree>
    <p:extLst>
      <p:ext uri="{BB962C8B-B14F-4D97-AF65-F5344CB8AC3E}">
        <p14:creationId xmlns:p14="http://schemas.microsoft.com/office/powerpoint/2010/main" val="370310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273"/>
            <a:ext cx="12231984" cy="6793380"/>
          </a:xfrm>
          <a:prstGeom prst="rect">
            <a:avLst/>
          </a:prstGeom>
        </p:spPr>
      </p:pic>
      <p:sp>
        <p:nvSpPr>
          <p:cNvPr id="5" name="Rectangle 4"/>
          <p:cNvSpPr/>
          <p:nvPr/>
        </p:nvSpPr>
        <p:spPr>
          <a:xfrm>
            <a:off x="976222" y="1326696"/>
            <a:ext cx="10239555" cy="4678204"/>
          </a:xfrm>
          <a:prstGeom prst="rect">
            <a:avLst/>
          </a:prstGeom>
        </p:spPr>
        <p:txBody>
          <a:bodyPr wrap="square">
            <a:spAutoFit/>
          </a:bodyPr>
          <a:lstStyle/>
          <a:p>
            <a:pPr marL="342900" indent="-342900">
              <a:buFont typeface="Arial" panose="020B0604020202020204" pitchFamily="34" charset="0"/>
              <a:buChar char="•"/>
            </a:pPr>
            <a:r>
              <a:rPr lang="en-GB" altLang="en-US" sz="2200" dirty="0"/>
              <a:t>You will be able to access the textbook online via your institutional login or personal account. </a:t>
            </a:r>
          </a:p>
          <a:p>
            <a:pPr marL="342900" indent="-342900">
              <a:buFont typeface="Arial" panose="020B0604020202020204" pitchFamily="34" charset="0"/>
              <a:buChar char="•"/>
            </a:pPr>
            <a:endParaRPr lang="en-GB" altLang="en-US" sz="2200" dirty="0"/>
          </a:p>
          <a:p>
            <a:pPr marL="342900" indent="-342900">
              <a:buFont typeface="Arial" panose="020B0604020202020204" pitchFamily="34" charset="0"/>
              <a:buChar char="•"/>
            </a:pPr>
            <a:r>
              <a:rPr lang="en-GB" altLang="en-US" sz="2200" dirty="0"/>
              <a:t>In order to access the full functionality of Cambridge Spiral </a:t>
            </a:r>
            <a:r>
              <a:rPr lang="en-GB" altLang="en-US" sz="2200" dirty="0" err="1"/>
              <a:t>eReader</a:t>
            </a:r>
            <a:r>
              <a:rPr lang="en-GB" altLang="en-US" sz="2200" dirty="0"/>
              <a:t>, you will also need to </a:t>
            </a:r>
            <a:r>
              <a:rPr lang="en-GB" altLang="en-US" sz="2200" dirty="0">
                <a:solidFill>
                  <a:schemeClr val="accent6">
                    <a:lumMod val="60000"/>
                    <a:lumOff val="40000"/>
                  </a:schemeClr>
                </a:solidFill>
                <a:hlinkClick r:id="rId3"/>
              </a:rPr>
              <a:t>create a Cambridge University Press Higher Education account.</a:t>
            </a:r>
            <a:r>
              <a:rPr lang="en-GB" altLang="en-US" sz="2200" dirty="0">
                <a:solidFill>
                  <a:schemeClr val="accent6">
                    <a:lumMod val="60000"/>
                    <a:lumOff val="40000"/>
                  </a:schemeClr>
                </a:solidFill>
              </a:rPr>
              <a:t> </a:t>
            </a:r>
          </a:p>
          <a:p>
            <a:pPr marL="342900" indent="-342900">
              <a:buFont typeface="Arial" panose="020B0604020202020204" pitchFamily="34" charset="0"/>
              <a:buChar char="•"/>
            </a:pPr>
            <a:endParaRPr lang="en-GB" altLang="en-US" sz="2200" dirty="0"/>
          </a:p>
          <a:p>
            <a:pPr marL="342900" indent="-342900">
              <a:buFont typeface="Arial" panose="020B0604020202020204" pitchFamily="34" charset="0"/>
              <a:buChar char="•"/>
            </a:pPr>
            <a:r>
              <a:rPr lang="en-GB" altLang="en-US" sz="2200" dirty="0"/>
              <a:t>To access the textbook for </a:t>
            </a:r>
            <a:r>
              <a:rPr lang="en-GB" altLang="en-US" sz="2200" b="1" dirty="0"/>
              <a:t>offline reading, </a:t>
            </a:r>
            <a:r>
              <a:rPr lang="en-GB" altLang="en-US" sz="2200" dirty="0"/>
              <a:t>please </a:t>
            </a:r>
            <a:r>
              <a:rPr lang="en-GB" altLang="en-US" sz="2200" dirty="0">
                <a:hlinkClick r:id="rId4"/>
              </a:rPr>
              <a:t>download the Cambridge Spiral </a:t>
            </a:r>
            <a:r>
              <a:rPr lang="en-GB" altLang="en-US" sz="2200" dirty="0" err="1">
                <a:hlinkClick r:id="rId4"/>
              </a:rPr>
              <a:t>eReader</a:t>
            </a:r>
            <a:r>
              <a:rPr lang="en-GB" altLang="en-US" sz="2200" dirty="0">
                <a:hlinkClick r:id="rId4"/>
              </a:rPr>
              <a:t> app. </a:t>
            </a:r>
            <a:endParaRPr lang="en-GB" altLang="en-US" sz="2200" dirty="0"/>
          </a:p>
          <a:p>
            <a:pPr marL="342900" indent="-342900">
              <a:buFont typeface="Arial" panose="020B0604020202020204" pitchFamily="34" charset="0"/>
              <a:buChar char="•"/>
            </a:pPr>
            <a:endParaRPr lang="en-GB" altLang="en-US" sz="2200" dirty="0"/>
          </a:p>
          <a:p>
            <a:pPr marL="342900" indent="-342900">
              <a:buFont typeface="Arial" panose="020B0604020202020204" pitchFamily="34" charset="0"/>
              <a:buChar char="•"/>
            </a:pPr>
            <a:r>
              <a:rPr lang="en-GB" altLang="en-US" sz="2200" dirty="0"/>
              <a:t>For more access FAQs, </a:t>
            </a:r>
            <a:r>
              <a:rPr lang="en-GB" altLang="en-US" sz="2200" dirty="0">
                <a:hlinkClick r:id="rId5"/>
              </a:rPr>
              <a:t>please read here</a:t>
            </a:r>
            <a:endParaRPr lang="en-GB" altLang="en-US" sz="2200" dirty="0"/>
          </a:p>
          <a:p>
            <a:endParaRPr lang="en-GB" altLang="en-US" sz="2400" dirty="0"/>
          </a:p>
          <a:p>
            <a:r>
              <a:rPr lang="en-GB" altLang="en-US" i="1" dirty="0"/>
              <a:t>When signing up for a HE account, you will not be automatically opted into any marketing or sales from Cambridge University Press, unless you change your preferences. Our privacy notice can be found here: </a:t>
            </a:r>
            <a:r>
              <a:rPr lang="en-GB" altLang="en-US" i="1" dirty="0">
                <a:hlinkClick r:id="rId6"/>
              </a:rPr>
              <a:t>www.cambridge.org/about-us/legal-notices/privacy-notice</a:t>
            </a:r>
            <a:r>
              <a:rPr lang="en-GB" altLang="en-US" i="1" dirty="0"/>
              <a:t> </a:t>
            </a:r>
          </a:p>
        </p:txBody>
      </p:sp>
      <p:sp>
        <p:nvSpPr>
          <p:cNvPr id="6" name="Rectangle 5"/>
          <p:cNvSpPr/>
          <p:nvPr/>
        </p:nvSpPr>
        <p:spPr>
          <a:xfrm>
            <a:off x="2449777" y="409927"/>
            <a:ext cx="7292446" cy="769441"/>
          </a:xfrm>
          <a:prstGeom prst="rect">
            <a:avLst/>
          </a:prstGeom>
        </p:spPr>
        <p:txBody>
          <a:bodyPr wrap="none">
            <a:spAutoFit/>
          </a:bodyPr>
          <a:lstStyle/>
          <a:p>
            <a:r>
              <a:rPr lang="en-GB" altLang="en-US" sz="4400" b="1" dirty="0"/>
              <a:t>Accessing the Textbook Online</a:t>
            </a:r>
            <a:endParaRPr lang="en-GB" sz="4400" dirty="0"/>
          </a:p>
        </p:txBody>
      </p:sp>
    </p:spTree>
    <p:extLst>
      <p:ext uri="{BB962C8B-B14F-4D97-AF65-F5344CB8AC3E}">
        <p14:creationId xmlns:p14="http://schemas.microsoft.com/office/powerpoint/2010/main" val="120846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620"/>
            <a:ext cx="12231984" cy="6793380"/>
          </a:xfrm>
          <a:prstGeom prst="rect">
            <a:avLst/>
          </a:prstGeom>
        </p:spPr>
      </p:pic>
      <p:sp>
        <p:nvSpPr>
          <p:cNvPr id="6" name="Rectangle 5"/>
          <p:cNvSpPr/>
          <p:nvPr/>
        </p:nvSpPr>
        <p:spPr>
          <a:xfrm>
            <a:off x="1440655" y="554078"/>
            <a:ext cx="8971238" cy="769441"/>
          </a:xfrm>
          <a:prstGeom prst="rect">
            <a:avLst/>
          </a:prstGeom>
        </p:spPr>
        <p:txBody>
          <a:bodyPr wrap="none">
            <a:spAutoFit/>
          </a:bodyPr>
          <a:lstStyle/>
          <a:p>
            <a:r>
              <a:rPr lang="en-GB" altLang="en-US" sz="4400" b="1" dirty="0"/>
              <a:t>What Systems does the app work on?</a:t>
            </a:r>
            <a:endParaRPr lang="en-GB" sz="4400" dirty="0"/>
          </a:p>
        </p:txBody>
      </p:sp>
      <p:sp>
        <p:nvSpPr>
          <p:cNvPr id="7" name="Rectangle 6"/>
          <p:cNvSpPr/>
          <p:nvPr/>
        </p:nvSpPr>
        <p:spPr>
          <a:xfrm>
            <a:off x="724619" y="1524675"/>
            <a:ext cx="11352362" cy="3693319"/>
          </a:xfrm>
          <a:prstGeom prst="rect">
            <a:avLst/>
          </a:prstGeom>
        </p:spPr>
        <p:txBody>
          <a:bodyPr wrap="square">
            <a:spAutoFit/>
          </a:bodyPr>
          <a:lstStyle/>
          <a:p>
            <a:r>
              <a:rPr lang="en-GB" b="1" dirty="0"/>
              <a:t>Download Cambridge Spiral for Higher Education from Cambridge University Press </a:t>
            </a:r>
            <a:r>
              <a:rPr lang="en-GB" b="1" dirty="0">
                <a:solidFill>
                  <a:schemeClr val="accent6">
                    <a:lumMod val="60000"/>
                    <a:lumOff val="40000"/>
                  </a:schemeClr>
                </a:solidFill>
              </a:rPr>
              <a:t>Offline Windows App</a:t>
            </a:r>
          </a:p>
          <a:p>
            <a:r>
              <a:rPr lang="en-GB" dirty="0"/>
              <a:t>System Requirements: Windows 7+</a:t>
            </a:r>
          </a:p>
          <a:p>
            <a:r>
              <a:rPr lang="en-GB" dirty="0">
                <a:hlinkClick r:id="rId3" tooltip="download Cambridge spiral for Windows"/>
              </a:rPr>
              <a:t>Click here to download</a:t>
            </a:r>
            <a:r>
              <a:rPr lang="en-GB" dirty="0"/>
              <a:t> </a:t>
            </a:r>
          </a:p>
          <a:p>
            <a:endParaRPr lang="en-GB" dirty="0"/>
          </a:p>
          <a:p>
            <a:r>
              <a:rPr lang="en-GB" b="1" dirty="0"/>
              <a:t>Download Cambridge Spiral for Higher Education from Cambridge University Press </a:t>
            </a:r>
            <a:r>
              <a:rPr lang="en-GB" b="1" dirty="0">
                <a:solidFill>
                  <a:schemeClr val="accent6">
                    <a:lumMod val="60000"/>
                    <a:lumOff val="40000"/>
                  </a:schemeClr>
                </a:solidFill>
              </a:rPr>
              <a:t>Offline Desktop App (Apple Mac)</a:t>
            </a:r>
          </a:p>
          <a:p>
            <a:r>
              <a:rPr lang="en-GB" dirty="0"/>
              <a:t>System Requirements: Mac OS 10.12 Sierra and above.</a:t>
            </a:r>
          </a:p>
          <a:p>
            <a:r>
              <a:rPr lang="en-GB" dirty="0">
                <a:hlinkClick r:id="rId4" tooltip="download Cambridge spiral for MacOS"/>
              </a:rPr>
              <a:t>Click here to download</a:t>
            </a:r>
            <a:r>
              <a:rPr lang="en-GB" dirty="0"/>
              <a:t> </a:t>
            </a:r>
          </a:p>
          <a:p>
            <a:endParaRPr lang="en-GB" dirty="0"/>
          </a:p>
          <a:p>
            <a:r>
              <a:rPr lang="en-GB" b="1" dirty="0"/>
              <a:t>Download Cambridge Spiral for Higher Education from Cambridge University Press </a:t>
            </a:r>
            <a:r>
              <a:rPr lang="en-GB" b="1" dirty="0">
                <a:solidFill>
                  <a:schemeClr val="accent6">
                    <a:lumMod val="60000"/>
                    <a:lumOff val="40000"/>
                  </a:schemeClr>
                </a:solidFill>
              </a:rPr>
              <a:t>iOS App (iPhone/iPad)</a:t>
            </a:r>
          </a:p>
          <a:p>
            <a:r>
              <a:rPr lang="en-GB" dirty="0"/>
              <a:t>System Requirements: iOS 10.0 and above. </a:t>
            </a:r>
            <a:r>
              <a:rPr lang="en-GB" b="1" i="1" dirty="0"/>
              <a:t>Download the app from the Apple Store</a:t>
            </a:r>
            <a:endParaRPr lang="en-GB" dirty="0"/>
          </a:p>
          <a:p>
            <a:endParaRPr lang="en-GB" b="1" dirty="0"/>
          </a:p>
          <a:p>
            <a:r>
              <a:rPr lang="en-GB" b="1" dirty="0"/>
              <a:t>Cambridge Spiral for Higher Education from Cambridge University Press </a:t>
            </a:r>
            <a:r>
              <a:rPr lang="en-GB" b="1" dirty="0">
                <a:solidFill>
                  <a:schemeClr val="accent6">
                    <a:lumMod val="60000"/>
                    <a:lumOff val="40000"/>
                  </a:schemeClr>
                </a:solidFill>
              </a:rPr>
              <a:t>Android App</a:t>
            </a:r>
          </a:p>
          <a:p>
            <a:r>
              <a:rPr lang="en-GB" dirty="0"/>
              <a:t>System Requirements: Android version 8.0 and above. </a:t>
            </a:r>
            <a:r>
              <a:rPr lang="en-GB" b="1" i="1" dirty="0"/>
              <a:t>Download the app from Google Play</a:t>
            </a:r>
            <a:endParaRPr lang="en-GB" dirty="0"/>
          </a:p>
        </p:txBody>
      </p:sp>
    </p:spTree>
    <p:extLst>
      <p:ext uri="{BB962C8B-B14F-4D97-AF65-F5344CB8AC3E}">
        <p14:creationId xmlns:p14="http://schemas.microsoft.com/office/powerpoint/2010/main" val="2384703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CDF3D9BCF5C0489132951C3A5418E9" ma:contentTypeVersion="13" ma:contentTypeDescription="Create a new document." ma:contentTypeScope="" ma:versionID="c95f3a919e6b39bfd52ac119e9976180">
  <xsd:schema xmlns:xsd="http://www.w3.org/2001/XMLSchema" xmlns:xs="http://www.w3.org/2001/XMLSchema" xmlns:p="http://schemas.microsoft.com/office/2006/metadata/properties" xmlns:ns2="4ce36957-c97d-45fc-b705-47da4fcf0f00" xmlns:ns3="7b3540c7-1b60-4378-a9fa-38527a944796" xmlns:ns4="84191b90-f284-46c8-85cf-919d9613105e" targetNamespace="http://schemas.microsoft.com/office/2006/metadata/properties" ma:root="true" ma:fieldsID="5b103a2c4e7f6d15aef9a44ff7c484bb" ns2:_="" ns3:_="" ns4:_="">
    <xsd:import namespace="4ce36957-c97d-45fc-b705-47da4fcf0f00"/>
    <xsd:import namespace="7b3540c7-1b60-4378-a9fa-38527a944796"/>
    <xsd:import namespace="84191b90-f284-46c8-85cf-919d9613105e"/>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e36957-c97d-45fc-b705-47da4fcf0f0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3540c7-1b60-4378-a9fa-38527a944796"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4191b90-f284-46c8-85cf-919d9613105e"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DD2F9D-2CAE-432E-A81C-5879656D0D67}">
  <ds:schemaRefs>
    <ds:schemaRef ds:uri="7fe41e9d-baf0-48d8-b5b8-a39b02ca8fe0"/>
    <ds:schemaRef ds:uri="http://purl.org/dc/terms/"/>
    <ds:schemaRef ds:uri="http://schemas.openxmlformats.org/package/2006/metadata/core-properties"/>
    <ds:schemaRef ds:uri="3bd9480d-03e0-43da-84b9-d31b26c2c220"/>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27A7A15-FA26-4669-A567-61CEA7C04A85}">
  <ds:schemaRefs>
    <ds:schemaRef ds:uri="http://schemas.microsoft.com/sharepoint/v3/contenttype/forms"/>
  </ds:schemaRefs>
</ds:datastoreItem>
</file>

<file path=customXml/itemProps3.xml><?xml version="1.0" encoding="utf-8"?>
<ds:datastoreItem xmlns:ds="http://schemas.openxmlformats.org/officeDocument/2006/customXml" ds:itemID="{26936459-4F9A-4C34-8BF4-CF5AF78DD4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e36957-c97d-45fc-b705-47da4fcf0f00"/>
    <ds:schemaRef ds:uri="7b3540c7-1b60-4378-a9fa-38527a944796"/>
    <ds:schemaRef ds:uri="84191b90-f284-46c8-85cf-919d961310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218</TotalTime>
  <Words>614</Words>
  <Application>Microsoft Office PowerPoint</Application>
  <PresentationFormat>Widescreen</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Cambridge University 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Newby</dc:creator>
  <cp:lastModifiedBy>Arpita Saha</cp:lastModifiedBy>
  <cp:revision>24</cp:revision>
  <dcterms:created xsi:type="dcterms:W3CDTF">2019-10-02T09:28:52Z</dcterms:created>
  <dcterms:modified xsi:type="dcterms:W3CDTF">2021-08-17T16:17:09Z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0x01010053CDF3D9BCF5C0489132951C3A5418E9</vt:lpwstr>
  </property>
</Properties>
</file>